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3">
  <p:sldMasterIdLst>
    <p:sldMasterId id="2147483648" r:id="rId1"/>
    <p:sldMasterId id="2147483672" r:id="rId2"/>
    <p:sldMasterId id="2147483684" r:id="rId3"/>
    <p:sldMasterId id="2147483720" r:id="rId4"/>
    <p:sldMasterId id="2147483732" r:id="rId5"/>
    <p:sldMasterId id="2147483740" r:id="rId6"/>
  </p:sldMasterIdLst>
  <p:notesMasterIdLst>
    <p:notesMasterId r:id="rId22"/>
  </p:notesMasterIdLst>
  <p:sldIdLst>
    <p:sldId id="325" r:id="rId7"/>
    <p:sldId id="434" r:id="rId8"/>
    <p:sldId id="473" r:id="rId9"/>
    <p:sldId id="472" r:id="rId10"/>
    <p:sldId id="438" r:id="rId11"/>
    <p:sldId id="464" r:id="rId12"/>
    <p:sldId id="471" r:id="rId13"/>
    <p:sldId id="470" r:id="rId14"/>
    <p:sldId id="469" r:id="rId15"/>
    <p:sldId id="468" r:id="rId16"/>
    <p:sldId id="459" r:id="rId17"/>
    <p:sldId id="467" r:id="rId18"/>
    <p:sldId id="466" r:id="rId19"/>
    <p:sldId id="465" r:id="rId20"/>
    <p:sldId id="448" r:id="rId21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F26200"/>
    <a:srgbClr val="61F7D3"/>
    <a:srgbClr val="FF3399"/>
    <a:srgbClr val="FF9900"/>
    <a:srgbClr val="FF6600"/>
    <a:srgbClr val="FF9933"/>
    <a:srgbClr val="CC6600"/>
    <a:srgbClr val="CC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107" autoAdjust="0"/>
  </p:normalViewPr>
  <p:slideViewPr>
    <p:cSldViewPr snapToGrid="0" snapToObjects="1">
      <p:cViewPr varScale="1">
        <p:scale>
          <a:sx n="110" d="100"/>
          <a:sy n="110" d="100"/>
        </p:scale>
        <p:origin x="57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63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C82DB-444C-4059-B15D-8A79D92BA9F0}" type="datetimeFigureOut">
              <a:rPr lang="fr-FR" smtClean="0"/>
              <a:pPr/>
              <a:t>31/07/2020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9C7AA-E555-468E-A0C2-DD921DF69E9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0087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818B54-AE8E-4045-B78A-96DC65DC0F2E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516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23DC4-7D5F-485A-B377-5F4502B8DE94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134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23DC4-7D5F-485A-B377-5F4502B8DE94}" type="slidenum">
              <a:rPr lang="fr-FR" smtClean="0">
                <a:solidFill>
                  <a:prstClr val="black"/>
                </a:solidFill>
              </a:rPr>
              <a:pPr/>
              <a:t>11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285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D7A1-3838-4CD6-A6A1-00BA495756DE}" type="datetime1">
              <a:rPr lang="fr-FR" smtClean="0"/>
              <a:t>31/07/2020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EB34-565E-7749-A396-365313201C0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08483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A76F3-F278-4E59-BFD5-1B62E9650110}" type="datetime1">
              <a:rPr lang="fr-FR" smtClean="0"/>
              <a:t>31/07/2020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EB34-565E-7749-A396-365313201C0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718159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00C4-8EFC-4B97-B54C-B8493DB3D43D}" type="datetime1">
              <a:rPr lang="fr-FR" smtClean="0"/>
              <a:t>31/07/2020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EB34-565E-7749-A396-365313201C0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075558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0E98-54E8-484E-B435-A724B3CC0AC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31/07/2020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2CF9-429A-2D4E-A52E-C477D2E0246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41028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1851-5B27-4121-A948-CD1A17F904C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31/07/2020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2CF9-429A-2D4E-A52E-C477D2E0246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32557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26F6-266C-469E-A3E7-3089628E8C3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31/07/2020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2CF9-429A-2D4E-A52E-C477D2E0246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22695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909F-25DD-4876-A413-5D46F41B570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31/07/2020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2CF9-429A-2D4E-A52E-C477D2E0246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2581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0F639-BA9A-4011-B440-D9DC9B7BC58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31/07/2020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2CF9-429A-2D4E-A52E-C477D2E0246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2947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3D67E-E201-474C-A999-F10536DBD2B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31/07/2020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2CF9-429A-2D4E-A52E-C477D2E0246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95504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3DD1F-C7C5-4AE9-B5D8-4FE3D5CE3B5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31/07/2020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2CF9-429A-2D4E-A52E-C477D2E0246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19925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66C0-7ED0-458E-8CD3-867D24CA936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31/07/2020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2CF9-429A-2D4E-A52E-C477D2E0246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72554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3CD2-998D-4265-8DDF-0345CE32A28E}" type="datetime1">
              <a:rPr lang="fr-FR" smtClean="0"/>
              <a:t>31/07/2020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EB34-565E-7749-A396-365313201C0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948448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DEB6-6825-453A-9B71-9B4562C6360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31/07/2020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2CF9-429A-2D4E-A52E-C477D2E0246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00582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AA6D1-41B8-4880-979C-8D706F4798C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31/07/2020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2CF9-429A-2D4E-A52E-C477D2E0246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5863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DA04-9B82-43E3-8A65-D706A1A04FA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31/07/2020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2CF9-429A-2D4E-A52E-C477D2E0246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48816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63D07-8470-4315-8FE5-877BF6719AC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31/07/2020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EB34-565E-7749-A396-365313201C0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83652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988F-E61F-4F66-A94E-2B1924B4695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31/07/2020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EB34-565E-7749-A396-365313201C0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5457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9331-419E-4090-BAA8-38DFC04417D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31/07/2020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EB34-565E-7749-A396-365313201C0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2013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4CD8-17BD-4965-AA55-BA20177DE6D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31/07/2020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EB34-565E-7749-A396-365313201C0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77527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89A6-9266-4166-B5CB-E25223B9517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31/07/2020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EB34-565E-7749-A396-365313201C0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85839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1675D-90CD-4090-B41B-27F4F81C4FE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31/07/2020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EB34-565E-7749-A396-365313201C0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01589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4F3E-3B96-4336-B0CF-E70D64E5E63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31/07/2020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EB34-565E-7749-A396-365313201C0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40821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3257-9DD2-4E5F-9055-FC3FE4B48986}" type="datetime1">
              <a:rPr lang="fr-FR" smtClean="0"/>
              <a:t>31/07/2020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EB34-565E-7749-A396-365313201C0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6054024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1CD4-DC35-4692-935B-3FDD2F56F45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31/07/2020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EB34-565E-7749-A396-365313201C0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5189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1754-F596-4B68-9F58-9B01BB93DE6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31/07/2020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EB34-565E-7749-A396-365313201C0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33187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CD3D-5C40-4210-9DDC-C24E6C118A1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31/07/2020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EB34-565E-7749-A396-365313201C0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95606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CBFD-4D0C-4247-AECE-E6BDB2105BD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31/07/2020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EB34-565E-7749-A396-365313201C0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74338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2FBB-8C55-4087-A644-2BAD21D6F32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31/07/2020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EBCC-7A66-BF44-8C8D-F404346F681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1815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CD94-D892-4172-9D82-05D39D0B11D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31/07/2020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EBCC-7A66-BF44-8C8D-F404346F681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8640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D201-5545-4CBF-A5B7-7492A51EB09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31/07/2020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EBCC-7A66-BF44-8C8D-F404346F681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1963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EA1B3-30E6-4E33-B14E-CB59557F99F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31/07/2020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EBCC-7A66-BF44-8C8D-F404346F681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2748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F46C-7789-4F2B-94B5-2D5008DD3B3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31/07/2020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EBCC-7A66-BF44-8C8D-F404346F681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728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A5CF6-8452-43A7-A426-FB8E7F275F3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31/07/2020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EBCC-7A66-BF44-8C8D-F404346F681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956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790CE-1F35-4499-BD43-6E3D9919EA7F}" type="datetime1">
              <a:rPr lang="fr-FR" smtClean="0"/>
              <a:t>31/07/2020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EB34-565E-7749-A396-365313201C0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5600858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B206-3E3D-40D7-A80F-EABD9481D9B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31/07/2020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EBCC-7A66-BF44-8C8D-F404346F681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7480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EC77-C145-4DBA-9E55-8524CD159B4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31/07/2020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EBCC-7A66-BF44-8C8D-F404346F681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4539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444A3-79C9-4AF2-8FDD-F322C40F835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31/07/2020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EBCC-7A66-BF44-8C8D-F404346F681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2671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12B08-9899-4A64-BEAF-68143F958AE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31/07/2020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EBCC-7A66-BF44-8C8D-F404346F681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9914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1B4-49FD-4640-8339-A843D79A3BA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31/07/2020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EBCC-7A66-BF44-8C8D-F404346F681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576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7412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D7A1-3838-4CD6-A6A1-00BA495756D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31/07/2020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EB34-565E-7749-A396-365313201C0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68146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3CD2-998D-4265-8DDF-0345CE32A28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31/07/2020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EB34-565E-7749-A396-365313201C0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5233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3257-9DD2-4E5F-9055-FC3FE4B4898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31/07/2020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EB34-565E-7749-A396-365313201C0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57663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790CE-1F35-4499-BD43-6E3D9919EA7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31/07/2020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EB34-565E-7749-A396-365313201C0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4583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A9F76-BA8F-4A7E-AB41-6B48C04C8556}" type="datetime1">
              <a:rPr lang="fr-FR" smtClean="0"/>
              <a:t>31/07/2020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EB34-565E-7749-A396-365313201C0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9217194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A9F76-BA8F-4A7E-AB41-6B48C04C855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31/07/2020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EB34-565E-7749-A396-365313201C0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68923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9B11-B54B-4C5F-8ED9-57C4B62442D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31/07/2020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EB34-565E-7749-A396-365313201C0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489861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D050-DA6F-47F6-9188-F3A5AFC7BB4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31/07/2020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EB34-565E-7749-A396-365313201C0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218748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8F25-7E2A-4A8B-A521-A965FB29859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31/07/2020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EB34-565E-7749-A396-365313201C0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70073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3489D-C2B7-41EC-9610-AF3AC5CEF10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31/07/2020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EB34-565E-7749-A396-365313201C0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223898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A76F3-F278-4E59-BFD5-1B62E965011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31/07/2020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EB34-565E-7749-A396-365313201C0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690265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00C4-8EFC-4B97-B54C-B8493DB3D43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31/07/2020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EB34-565E-7749-A396-365313201C0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83755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9B11-B54B-4C5F-8ED9-57C4B62442DB}" type="datetime1">
              <a:rPr lang="fr-FR" smtClean="0"/>
              <a:t>31/07/2020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EB34-565E-7749-A396-365313201C0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052859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D050-DA6F-47F6-9188-F3A5AFC7BB44}" type="datetime1">
              <a:rPr lang="fr-FR" smtClean="0"/>
              <a:t>31/07/2020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EB34-565E-7749-A396-365313201C0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828723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8F25-7E2A-4A8B-A521-A965FB298596}" type="datetime1">
              <a:rPr lang="fr-FR" smtClean="0"/>
              <a:t>31/07/2020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EB34-565E-7749-A396-365313201C0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588308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3489D-C2B7-41EC-9610-AF3AC5CEF101}" type="datetime1">
              <a:rPr lang="fr-FR" smtClean="0"/>
              <a:t>31/07/2020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EB34-565E-7749-A396-365313201C0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703681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7BBE1-9EDB-4B50-A1F5-4A7FFFCC4FC4}" type="datetime1">
              <a:rPr lang="fr-FR" smtClean="0"/>
              <a:t>31/07/2020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DEB34-565E-7749-A396-365313201C0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301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05FB1-EE2F-4C20-843E-0B2C21793DE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31/07/2020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B2CF9-429A-2D4E-A52E-C477D2E0246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79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E6C8D-7C92-4781-8412-59A1C0C4258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31/07/2020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DEB34-565E-7749-A396-365313201C0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85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CD6FF-3396-4F25-A4B1-6D4D3823628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31/07/2020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CEBCC-7A66-BF44-8C8D-F404346F681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268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348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xStyles>
    <p:titleStyle>
      <a:lvl1pPr algn="ctr" defTabSz="1075742" rtl="0" eaLnBrk="1" latinLnBrk="0" hangingPunct="1">
        <a:spcBef>
          <a:spcPct val="0"/>
        </a:spcBef>
        <a:buNone/>
        <a:defRPr sz="517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3403" indent="-403403" algn="l" defTabSz="1075742" rtl="0" eaLnBrk="1" latinLnBrk="0" hangingPunct="1">
        <a:spcBef>
          <a:spcPct val="20000"/>
        </a:spcBef>
        <a:buFont typeface="Arial" pitchFamily="34" charset="0"/>
        <a:buChar char="•"/>
        <a:defRPr sz="3765" kern="1200">
          <a:solidFill>
            <a:schemeClr val="tx1"/>
          </a:solidFill>
          <a:latin typeface="+mn-lt"/>
          <a:ea typeface="+mn-ea"/>
          <a:cs typeface="+mn-cs"/>
        </a:defRPr>
      </a:lvl1pPr>
      <a:lvl2pPr marL="874040" indent="-336170" algn="l" defTabSz="1075742" rtl="0" eaLnBrk="1" latinLnBrk="0" hangingPunct="1">
        <a:spcBef>
          <a:spcPct val="20000"/>
        </a:spcBef>
        <a:buFont typeface="Arial" pitchFamily="34" charset="0"/>
        <a:buChar char="–"/>
        <a:defRPr sz="3294" kern="1200">
          <a:solidFill>
            <a:schemeClr val="tx1"/>
          </a:solidFill>
          <a:latin typeface="+mn-lt"/>
          <a:ea typeface="+mn-ea"/>
          <a:cs typeface="+mn-cs"/>
        </a:defRPr>
      </a:lvl2pPr>
      <a:lvl3pPr marL="1344678" indent="-268935" algn="l" defTabSz="1075742" rtl="0" eaLnBrk="1" latinLnBrk="0" hangingPunct="1">
        <a:spcBef>
          <a:spcPct val="20000"/>
        </a:spcBef>
        <a:buFont typeface="Arial" pitchFamily="34" charset="0"/>
        <a:buChar char="•"/>
        <a:defRPr sz="2823" kern="1200">
          <a:solidFill>
            <a:schemeClr val="tx1"/>
          </a:solidFill>
          <a:latin typeface="+mn-lt"/>
          <a:ea typeface="+mn-ea"/>
          <a:cs typeface="+mn-cs"/>
        </a:defRPr>
      </a:lvl3pPr>
      <a:lvl4pPr marL="1882549" indent="-268935" algn="l" defTabSz="1075742" rtl="0" eaLnBrk="1" latinLnBrk="0" hangingPunct="1">
        <a:spcBef>
          <a:spcPct val="20000"/>
        </a:spcBef>
        <a:buFont typeface="Arial" pitchFamily="34" charset="0"/>
        <a:buChar char="–"/>
        <a:defRPr sz="2353" kern="1200">
          <a:solidFill>
            <a:schemeClr val="tx1"/>
          </a:solidFill>
          <a:latin typeface="+mn-lt"/>
          <a:ea typeface="+mn-ea"/>
          <a:cs typeface="+mn-cs"/>
        </a:defRPr>
      </a:lvl4pPr>
      <a:lvl5pPr marL="2420420" indent="-268935" algn="l" defTabSz="1075742" rtl="0" eaLnBrk="1" latinLnBrk="0" hangingPunct="1">
        <a:spcBef>
          <a:spcPct val="20000"/>
        </a:spcBef>
        <a:buFont typeface="Arial" pitchFamily="34" charset="0"/>
        <a:buChar char="»"/>
        <a:defRPr sz="2353" kern="1200">
          <a:solidFill>
            <a:schemeClr val="tx1"/>
          </a:solidFill>
          <a:latin typeface="+mn-lt"/>
          <a:ea typeface="+mn-ea"/>
          <a:cs typeface="+mn-cs"/>
        </a:defRPr>
      </a:lvl5pPr>
      <a:lvl6pPr marL="2958291" indent="-268935" algn="l" defTabSz="1075742" rtl="0" eaLnBrk="1" latinLnBrk="0" hangingPunct="1">
        <a:spcBef>
          <a:spcPct val="20000"/>
        </a:spcBef>
        <a:buFont typeface="Arial" pitchFamily="34" charset="0"/>
        <a:buChar char="•"/>
        <a:defRPr sz="2353" kern="1200">
          <a:solidFill>
            <a:schemeClr val="tx1"/>
          </a:solidFill>
          <a:latin typeface="+mn-lt"/>
          <a:ea typeface="+mn-ea"/>
          <a:cs typeface="+mn-cs"/>
        </a:defRPr>
      </a:lvl6pPr>
      <a:lvl7pPr marL="3496162" indent="-268935" algn="l" defTabSz="1075742" rtl="0" eaLnBrk="1" latinLnBrk="0" hangingPunct="1">
        <a:spcBef>
          <a:spcPct val="20000"/>
        </a:spcBef>
        <a:buFont typeface="Arial" pitchFamily="34" charset="0"/>
        <a:buChar char="•"/>
        <a:defRPr sz="2353" kern="1200">
          <a:solidFill>
            <a:schemeClr val="tx1"/>
          </a:solidFill>
          <a:latin typeface="+mn-lt"/>
          <a:ea typeface="+mn-ea"/>
          <a:cs typeface="+mn-cs"/>
        </a:defRPr>
      </a:lvl7pPr>
      <a:lvl8pPr marL="4034033" indent="-268935" algn="l" defTabSz="1075742" rtl="0" eaLnBrk="1" latinLnBrk="0" hangingPunct="1">
        <a:spcBef>
          <a:spcPct val="20000"/>
        </a:spcBef>
        <a:buFont typeface="Arial" pitchFamily="34" charset="0"/>
        <a:buChar char="•"/>
        <a:defRPr sz="2353" kern="1200">
          <a:solidFill>
            <a:schemeClr val="tx1"/>
          </a:solidFill>
          <a:latin typeface="+mn-lt"/>
          <a:ea typeface="+mn-ea"/>
          <a:cs typeface="+mn-cs"/>
        </a:defRPr>
      </a:lvl8pPr>
      <a:lvl9pPr marL="4571904" indent="-268935" algn="l" defTabSz="1075742" rtl="0" eaLnBrk="1" latinLnBrk="0" hangingPunct="1">
        <a:spcBef>
          <a:spcPct val="20000"/>
        </a:spcBef>
        <a:buFont typeface="Arial" pitchFamily="34" charset="0"/>
        <a:buChar char="•"/>
        <a:defRPr sz="23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5742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1pPr>
      <a:lvl2pPr marL="537871" algn="l" defTabSz="1075742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2pPr>
      <a:lvl3pPr marL="1075742" algn="l" defTabSz="1075742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3pPr>
      <a:lvl4pPr marL="1613613" algn="l" defTabSz="1075742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4pPr>
      <a:lvl5pPr marL="2151484" algn="l" defTabSz="1075742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5pPr>
      <a:lvl6pPr marL="2689355" algn="l" defTabSz="1075742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6pPr>
      <a:lvl7pPr marL="3227227" algn="l" defTabSz="1075742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7pPr>
      <a:lvl8pPr marL="3765097" algn="l" defTabSz="1075742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8pPr>
      <a:lvl9pPr marL="4302969" algn="l" defTabSz="1075742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7BBE1-9EDB-4B50-A1F5-4A7FFFCC4FC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31/07/2020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DEB34-565E-7749-A396-365313201C0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357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ransition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8F170C0B-991C-4A7E-9AB3-9FD90BE38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6413" y="1994651"/>
            <a:ext cx="10010273" cy="3779658"/>
          </a:xfrm>
          <a:ln w="3810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fr-FR" sz="5300" b="1" dirty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Covid-19</a:t>
            </a:r>
            <a:br>
              <a:rPr lang="fr-FR" sz="5300" b="1" dirty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fr-FR" b="1" dirty="0" err="1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Socio-Economic</a:t>
            </a:r>
            <a:r>
              <a:rPr lang="fr-FR" b="1" dirty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Impact</a:t>
            </a:r>
            <a:br>
              <a:rPr lang="fr-FR" b="1" dirty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fr-FR" sz="2400" b="1" dirty="0">
                <a:solidFill>
                  <a:schemeClr val="bg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Case </a:t>
            </a:r>
            <a:r>
              <a:rPr lang="fr-FR" sz="2400" b="1" dirty="0" err="1">
                <a:solidFill>
                  <a:schemeClr val="bg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Study</a:t>
            </a:r>
            <a:r>
              <a:rPr lang="fr-FR" sz="2400" b="1" dirty="0">
                <a:solidFill>
                  <a:schemeClr val="bg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 of </a:t>
            </a:r>
            <a:r>
              <a:rPr lang="fr-FR" sz="2400" b="1" dirty="0" err="1">
                <a:solidFill>
                  <a:schemeClr val="bg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Senegal</a:t>
            </a: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r>
              <a:rPr lang="fr-FR" sz="2200" dirty="0">
                <a:solidFill>
                  <a:schemeClr val="bg1"/>
                </a:solidFill>
                <a:latin typeface="Bahnschrift Light SemiCondensed" panose="020B0502040204020203" pitchFamily="34" charset="0"/>
                <a:cs typeface="Times New Roman" panose="02020603050405020304" pitchFamily="18" charset="0"/>
              </a:rPr>
              <a:t>Pr </a:t>
            </a:r>
            <a:r>
              <a:rPr lang="fr-FR" sz="2200" dirty="0" err="1">
                <a:solidFill>
                  <a:schemeClr val="bg1"/>
                </a:solidFill>
                <a:latin typeface="Bahnschrift Light SemiCondensed" panose="020B0502040204020203" pitchFamily="34" charset="0"/>
                <a:cs typeface="Times New Roman" panose="02020603050405020304" pitchFamily="18" charset="0"/>
              </a:rPr>
              <a:t>Latif</a:t>
            </a:r>
            <a:r>
              <a:rPr lang="fr-FR" sz="2200" dirty="0">
                <a:solidFill>
                  <a:schemeClr val="bg1"/>
                </a:solidFill>
                <a:latin typeface="Bahnschrift Light Semi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bg1"/>
                </a:solidFill>
                <a:latin typeface="Bahnschrift Light SemiCondensed" panose="020B0502040204020203" pitchFamily="34" charset="0"/>
                <a:cs typeface="Times New Roman" panose="02020603050405020304" pitchFamily="18" charset="0"/>
              </a:rPr>
              <a:t>Dramani</a:t>
            </a:r>
            <a:r>
              <a:rPr lang="fr-FR" sz="2200">
                <a:solidFill>
                  <a:schemeClr val="bg1"/>
                </a:solidFill>
                <a:latin typeface="Bahnschrift Light SemiCondensed" panose="020B0502040204020203" pitchFamily="34" charset="0"/>
                <a:cs typeface="Times New Roman" panose="02020603050405020304" pitchFamily="18" charset="0"/>
              </a:rPr>
              <a:t> | </a:t>
            </a:r>
            <a:r>
              <a:rPr lang="fr-FR" sz="2200" dirty="0">
                <a:solidFill>
                  <a:schemeClr val="bg1"/>
                </a:solidFill>
                <a:latin typeface="Bahnschrift Light SemiCondensed" panose="020B0502040204020203" pitchFamily="34" charset="0"/>
                <a:cs typeface="Times New Roman" panose="02020603050405020304" pitchFamily="18" charset="0"/>
              </a:rPr>
              <a:t>CREG 2020</a:t>
            </a:r>
            <a:endParaRPr lang="fr-FR" dirty="0">
              <a:solidFill>
                <a:schemeClr val="bg1"/>
              </a:solidFill>
              <a:latin typeface="Bahnschrift Light SemiCondense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Signe Moins 7">
            <a:extLst>
              <a:ext uri="{FF2B5EF4-FFF2-40B4-BE49-F238E27FC236}">
                <a16:creationId xmlns:a16="http://schemas.microsoft.com/office/drawing/2014/main" id="{86925882-8DD6-4099-B20D-E43A1BEB633B}"/>
              </a:ext>
            </a:extLst>
          </p:cNvPr>
          <p:cNvSpPr/>
          <p:nvPr/>
        </p:nvSpPr>
        <p:spPr>
          <a:xfrm>
            <a:off x="1524000" y="3984211"/>
            <a:ext cx="4783016" cy="436098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Signe Moins 8">
            <a:extLst>
              <a:ext uri="{FF2B5EF4-FFF2-40B4-BE49-F238E27FC236}">
                <a16:creationId xmlns:a16="http://schemas.microsoft.com/office/drawing/2014/main" id="{8260D763-934B-4632-9668-063E1E41A658}"/>
              </a:ext>
            </a:extLst>
          </p:cNvPr>
          <p:cNvSpPr/>
          <p:nvPr/>
        </p:nvSpPr>
        <p:spPr>
          <a:xfrm>
            <a:off x="3338732" y="4312241"/>
            <a:ext cx="4783016" cy="436098"/>
          </a:xfrm>
          <a:prstGeom prst="mathMinus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igne Moins 9">
            <a:extLst>
              <a:ext uri="{FF2B5EF4-FFF2-40B4-BE49-F238E27FC236}">
                <a16:creationId xmlns:a16="http://schemas.microsoft.com/office/drawing/2014/main" id="{DB348BBD-9368-46C0-995B-A566FAD3F147}"/>
              </a:ext>
            </a:extLst>
          </p:cNvPr>
          <p:cNvSpPr/>
          <p:nvPr/>
        </p:nvSpPr>
        <p:spPr>
          <a:xfrm>
            <a:off x="5730240" y="4557149"/>
            <a:ext cx="4783016" cy="436098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23621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63ED1-D1CF-4732-B184-2AFF01C3E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2C5E2-415C-4160-969B-612B52B96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43ACC-2EB5-420C-A347-B7C8CB743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EB34-565E-7749-A396-365313201C0E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90AC9A-0B09-4CB1-8CE5-F3FC2DDEB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92708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4E2FF914-A8C4-4F2A-B177-8D5F975EC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151" y="2396692"/>
            <a:ext cx="10780295" cy="2751380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ctr"/>
            <a:r>
              <a:rPr lang="fr-FR" sz="2000" dirty="0">
                <a:solidFill>
                  <a:schemeClr val="tx2"/>
                </a:solidFill>
                <a:latin typeface="Agency FB" panose="020B0503020202020204" pitchFamily="34" charset="0"/>
              </a:rPr>
              <a:t>h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»</a:t>
            </a:r>
            <a:r>
              <a:rPr lang="fr-FR" dirty="0">
                <a:solidFill>
                  <a:schemeClr val="bg1"/>
                </a:solidFill>
              </a:rPr>
              <a:t>»</a:t>
            </a: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»</a:t>
            </a:r>
            <a:r>
              <a:rPr lang="fr-FR" dirty="0">
                <a:solidFill>
                  <a:schemeClr val="bg1"/>
                </a:solidFill>
              </a:rPr>
              <a:t>» </a:t>
            </a:r>
            <a:r>
              <a:rPr lang="fr-FR" sz="4400" dirty="0" err="1">
                <a:solidFill>
                  <a:schemeClr val="bg1"/>
                </a:solidFill>
                <a:latin typeface="+mn-lt"/>
              </a:rPr>
              <a:t>Senegal</a:t>
            </a:r>
            <a:r>
              <a:rPr lang="fr-FR" sz="4400" dirty="0">
                <a:solidFill>
                  <a:schemeClr val="bg1"/>
                </a:solidFill>
                <a:latin typeface="+mn-lt"/>
              </a:rPr>
              <a:t> case </a:t>
            </a:r>
            <a:r>
              <a:rPr lang="fr-FR" sz="4400" dirty="0" err="1">
                <a:solidFill>
                  <a:schemeClr val="bg1"/>
                </a:solidFill>
                <a:latin typeface="+mn-lt"/>
              </a:rPr>
              <a:t>study</a:t>
            </a:r>
            <a:r>
              <a:rPr lang="fr-FR" sz="4400" dirty="0">
                <a:solidFill>
                  <a:schemeClr val="bg1"/>
                </a:solidFill>
                <a:latin typeface="+mn-lt"/>
              </a:rPr>
              <a:t> RESULTS</a:t>
            </a: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br>
              <a:rPr lang="fr-FR" sz="2400" dirty="0">
                <a:solidFill>
                  <a:schemeClr val="bg1"/>
                </a:solidFill>
              </a:rPr>
            </a:br>
            <a:r>
              <a:rPr lang="fr-FR" dirty="0">
                <a:solidFill>
                  <a:srgbClr val="00B0F0"/>
                </a:solidFill>
              </a:rPr>
              <a:t>S</a:t>
            </a:r>
            <a:r>
              <a:rPr lang="fr-FR" cap="none" dirty="0">
                <a:solidFill>
                  <a:srgbClr val="00B0F0"/>
                </a:solidFill>
              </a:rPr>
              <a:t>upport</a:t>
            </a:r>
            <a:r>
              <a:rPr lang="fr-FR" dirty="0">
                <a:solidFill>
                  <a:srgbClr val="00B0F0"/>
                </a:solidFill>
              </a:rPr>
              <a:t> r</a:t>
            </a:r>
            <a:r>
              <a:rPr lang="fr-FR" cap="none" dirty="0">
                <a:solidFill>
                  <a:srgbClr val="00B0F0"/>
                </a:solidFill>
              </a:rPr>
              <a:t>atio </a:t>
            </a:r>
            <a:r>
              <a:rPr lang="fr-FR" dirty="0">
                <a:solidFill>
                  <a:srgbClr val="00B0F0"/>
                </a:solidFill>
              </a:rPr>
              <a:t>&amp; dd </a:t>
            </a:r>
            <a:r>
              <a:rPr lang="fr-FR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⦀</a:t>
            </a:r>
            <a:r>
              <a:rPr lang="fr-FR" dirty="0">
                <a:solidFill>
                  <a:srgbClr val="00B0F0"/>
                </a:solidFill>
              </a:rPr>
              <a:t> </a:t>
            </a:r>
            <a:r>
              <a:rPr lang="fr-FR" cap="none" dirty="0">
                <a:solidFill>
                  <a:srgbClr val="00B0F0"/>
                </a:solidFill>
              </a:rPr>
              <a:t>Social Dimensions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fld id="{89FDD5D3-9CF2-4958-834A-20B08AF0C281}" type="slidenum">
              <a:rPr lang="fr-FR" sz="2000">
                <a:solidFill>
                  <a:prstClr val="white"/>
                </a:solidFill>
              </a:rPr>
              <a:pPr/>
              <a:t>11</a:t>
            </a:fld>
            <a:endParaRPr lang="fr-FR" sz="2000">
              <a:solidFill>
                <a:prstClr val="white"/>
              </a:solidFill>
            </a:endParaRPr>
          </a:p>
        </p:txBody>
      </p:sp>
      <p:sp>
        <p:nvSpPr>
          <p:cNvPr id="4" name="Signe Moins 7">
            <a:extLst>
              <a:ext uri="{FF2B5EF4-FFF2-40B4-BE49-F238E27FC236}">
                <a16:creationId xmlns:a16="http://schemas.microsoft.com/office/drawing/2014/main" id="{86925882-8DD6-4099-B20D-E43A1BEB633B}"/>
              </a:ext>
            </a:extLst>
          </p:cNvPr>
          <p:cNvSpPr/>
          <p:nvPr/>
        </p:nvSpPr>
        <p:spPr>
          <a:xfrm>
            <a:off x="1215991" y="3357304"/>
            <a:ext cx="4783016" cy="436098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Signe Moins 8">
            <a:extLst>
              <a:ext uri="{FF2B5EF4-FFF2-40B4-BE49-F238E27FC236}">
                <a16:creationId xmlns:a16="http://schemas.microsoft.com/office/drawing/2014/main" id="{8260D763-934B-4632-9668-063E1E41A658}"/>
              </a:ext>
            </a:extLst>
          </p:cNvPr>
          <p:cNvSpPr/>
          <p:nvPr/>
        </p:nvSpPr>
        <p:spPr>
          <a:xfrm>
            <a:off x="3970790" y="3616152"/>
            <a:ext cx="4783016" cy="436098"/>
          </a:xfrm>
          <a:prstGeom prst="mathMinus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Signe Moins 9">
            <a:extLst>
              <a:ext uri="{FF2B5EF4-FFF2-40B4-BE49-F238E27FC236}">
                <a16:creationId xmlns:a16="http://schemas.microsoft.com/office/drawing/2014/main" id="{DB348BBD-9368-46C0-995B-A566FAD3F147}"/>
              </a:ext>
            </a:extLst>
          </p:cNvPr>
          <p:cNvSpPr/>
          <p:nvPr/>
        </p:nvSpPr>
        <p:spPr>
          <a:xfrm>
            <a:off x="6799384" y="3887609"/>
            <a:ext cx="4783016" cy="436098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81642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BDB78-BF88-46D7-A013-E12E25A69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22664-F485-4B95-9768-BFBA580AA9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01ADF3-08E6-4668-AEA8-FC96C82112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42DF1B-251A-4CC2-938F-2AB4C557E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2CF9-429A-2D4E-A52E-C477D2E0246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C7ED8F-4260-4BFE-83CF-EB3A8DA9D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27113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4527D-0D01-48D7-8208-14C346143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7AA6A-D9CE-4816-8E11-3F3124FAA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720EF7-BC0F-4D6B-8E12-5D20A1969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EB34-565E-7749-A396-365313201C0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B2477D-582D-4930-BBA8-EBC75E634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5466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074AD-97F2-4C8F-8B64-5CDAEA9B5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D13B1-5433-4444-B9BA-9ECB1DAD1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A55366-A523-4F66-8DA6-80A0A9BFC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EB34-565E-7749-A396-365313201C0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ED494C-E978-461F-A3C0-0E37CF76F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887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2205644" y="2807208"/>
            <a:ext cx="7614458" cy="1145815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THANKS…MERCI</a:t>
            </a:r>
            <a:endParaRPr lang="fr-F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igne Moins 3">
            <a:extLst>
              <a:ext uri="{FF2B5EF4-FFF2-40B4-BE49-F238E27FC236}">
                <a16:creationId xmlns:a16="http://schemas.microsoft.com/office/drawing/2014/main" id="{98ACADBC-ACB6-464C-8FBE-C7B3F79BF3CE}"/>
              </a:ext>
            </a:extLst>
          </p:cNvPr>
          <p:cNvSpPr/>
          <p:nvPr/>
        </p:nvSpPr>
        <p:spPr>
          <a:xfrm>
            <a:off x="4450080" y="3791244"/>
            <a:ext cx="5205046" cy="590843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Signe Moins 5">
            <a:extLst>
              <a:ext uri="{FF2B5EF4-FFF2-40B4-BE49-F238E27FC236}">
                <a16:creationId xmlns:a16="http://schemas.microsoft.com/office/drawing/2014/main" id="{19FABC8E-04F2-41DC-8E1E-D2E4CA5684A8}"/>
              </a:ext>
            </a:extLst>
          </p:cNvPr>
          <p:cNvSpPr/>
          <p:nvPr/>
        </p:nvSpPr>
        <p:spPr>
          <a:xfrm>
            <a:off x="2393852" y="4276580"/>
            <a:ext cx="5205046" cy="590843"/>
          </a:xfrm>
          <a:prstGeom prst="mathMinus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Signe Moins 6">
            <a:extLst>
              <a:ext uri="{FF2B5EF4-FFF2-40B4-BE49-F238E27FC236}">
                <a16:creationId xmlns:a16="http://schemas.microsoft.com/office/drawing/2014/main" id="{CA4CDB27-60D4-4185-BA49-45D2A7871FA4}"/>
              </a:ext>
            </a:extLst>
          </p:cNvPr>
          <p:cNvSpPr/>
          <p:nvPr/>
        </p:nvSpPr>
        <p:spPr>
          <a:xfrm>
            <a:off x="4056185" y="4872396"/>
            <a:ext cx="5205046" cy="590843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37669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CEBCC-7A66-BF44-8C8D-F404346F681D}" type="slidenum">
              <a:rPr lang="fr-FR" sz="2000">
                <a:solidFill>
                  <a:prstClr val="white"/>
                </a:solidFill>
              </a:rPr>
              <a:pPr>
                <a:defRPr/>
              </a:pPr>
              <a:t>2</a:t>
            </a:fld>
            <a:endParaRPr lang="fr-FR" sz="2000" dirty="0">
              <a:solidFill>
                <a:prstClr val="white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524001" y="1385102"/>
            <a:ext cx="9144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sz="2400" b="1" dirty="0">
                <a:solidFill>
                  <a:prstClr val="black"/>
                </a:solidFill>
              </a:rPr>
              <a:t>Background</a:t>
            </a:r>
          </a:p>
          <a:p>
            <a:pPr marL="914400" lvl="3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sz="2000" i="1" dirty="0">
                <a:solidFill>
                  <a:srgbClr val="002060"/>
                </a:solidFill>
              </a:rPr>
              <a:t>Covid-19 Situation in </a:t>
            </a:r>
            <a:r>
              <a:rPr lang="fr-FR" sz="2000" i="1" dirty="0" err="1">
                <a:solidFill>
                  <a:srgbClr val="002060"/>
                </a:solidFill>
              </a:rPr>
              <a:t>Africa</a:t>
            </a:r>
            <a:endParaRPr lang="fr-FR" sz="2000" i="1" dirty="0">
              <a:solidFill>
                <a:srgbClr val="002060"/>
              </a:solidFill>
            </a:endParaRPr>
          </a:p>
          <a:p>
            <a:pPr marL="914400" lvl="3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sz="2000" i="1" dirty="0">
                <a:solidFill>
                  <a:srgbClr val="002060"/>
                </a:solidFill>
              </a:rPr>
              <a:t>Covid-19 </a:t>
            </a:r>
            <a:r>
              <a:rPr lang="fr-FR" sz="2000" i="1" dirty="0" err="1">
                <a:solidFill>
                  <a:srgbClr val="002060"/>
                </a:solidFill>
              </a:rPr>
              <a:t>channels</a:t>
            </a:r>
            <a:r>
              <a:rPr lang="fr-FR" sz="2000" i="1" dirty="0">
                <a:solidFill>
                  <a:srgbClr val="002060"/>
                </a:solidFill>
              </a:rPr>
              <a:t> &amp; </a:t>
            </a:r>
            <a:r>
              <a:rPr lang="fr-FR" sz="2000" i="1" dirty="0" err="1">
                <a:solidFill>
                  <a:srgbClr val="002060"/>
                </a:solidFill>
              </a:rPr>
              <a:t>SDGs</a:t>
            </a:r>
            <a:endParaRPr lang="fr-FR" sz="2000" i="1" dirty="0">
              <a:solidFill>
                <a:srgbClr val="002060"/>
              </a:solidFill>
            </a:endParaRPr>
          </a:p>
          <a:p>
            <a:pPr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sz="2400" b="1" dirty="0">
                <a:solidFill>
                  <a:prstClr val="black"/>
                </a:solidFill>
              </a:rPr>
              <a:t>Covid-19 Socio </a:t>
            </a:r>
            <a:r>
              <a:rPr lang="fr-FR" sz="2400" b="1" dirty="0" err="1">
                <a:solidFill>
                  <a:prstClr val="black"/>
                </a:solidFill>
              </a:rPr>
              <a:t>economic</a:t>
            </a:r>
            <a:r>
              <a:rPr lang="fr-FR" sz="2400" b="1" dirty="0">
                <a:solidFill>
                  <a:prstClr val="black"/>
                </a:solidFill>
              </a:rPr>
              <a:t> Impact </a:t>
            </a:r>
          </a:p>
          <a:p>
            <a:pPr marL="914400" lvl="3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sz="2000" i="1" dirty="0">
                <a:solidFill>
                  <a:srgbClr val="002060"/>
                </a:solidFill>
              </a:rPr>
              <a:t>NTA </a:t>
            </a:r>
            <a:r>
              <a:rPr lang="fr-FR" sz="2000" i="1" dirty="0" err="1">
                <a:solidFill>
                  <a:srgbClr val="002060"/>
                </a:solidFill>
              </a:rPr>
              <a:t>framework</a:t>
            </a:r>
            <a:r>
              <a:rPr lang="fr-FR" sz="2000" i="1" dirty="0">
                <a:solidFill>
                  <a:srgbClr val="002060"/>
                </a:solidFill>
              </a:rPr>
              <a:t> </a:t>
            </a:r>
            <a:r>
              <a:rPr lang="fr-FR" sz="2000" i="1" dirty="0" err="1">
                <a:solidFill>
                  <a:srgbClr val="002060"/>
                </a:solidFill>
              </a:rPr>
              <a:t>classics</a:t>
            </a:r>
            <a:r>
              <a:rPr lang="fr-FR" sz="2000" i="1" dirty="0">
                <a:solidFill>
                  <a:srgbClr val="002060"/>
                </a:solidFill>
              </a:rPr>
              <a:t> &amp; Extension</a:t>
            </a:r>
            <a:endParaRPr lang="fr-FR" sz="900" i="1" dirty="0">
              <a:solidFill>
                <a:srgbClr val="002060"/>
              </a:solidFill>
            </a:endParaRPr>
          </a:p>
          <a:p>
            <a:pPr marL="914400" lvl="3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sz="2000" i="1" dirty="0">
                <a:solidFill>
                  <a:srgbClr val="002060"/>
                </a:solidFill>
              </a:rPr>
              <a:t>Data &amp; </a:t>
            </a:r>
            <a:r>
              <a:rPr lang="fr-FR" sz="2000" i="1" dirty="0" err="1">
                <a:solidFill>
                  <a:srgbClr val="002060"/>
                </a:solidFill>
              </a:rPr>
              <a:t>Hypotheses</a:t>
            </a:r>
            <a:r>
              <a:rPr lang="fr-FR" sz="2000" i="1" dirty="0">
                <a:solidFill>
                  <a:srgbClr val="002060"/>
                </a:solidFill>
              </a:rPr>
              <a:t> source</a:t>
            </a:r>
          </a:p>
          <a:p>
            <a:pPr marL="914400" lvl="3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sz="2000" i="1" dirty="0">
                <a:solidFill>
                  <a:srgbClr val="002060"/>
                </a:solidFill>
              </a:rPr>
              <a:t>Scenarii description (</a:t>
            </a:r>
            <a:r>
              <a:rPr lang="fr-FR" sz="2000" i="1" dirty="0" err="1">
                <a:solidFill>
                  <a:srgbClr val="002060"/>
                </a:solidFill>
              </a:rPr>
              <a:t>Optimistic</a:t>
            </a:r>
            <a:r>
              <a:rPr lang="fr-FR" sz="2000" i="1" dirty="0">
                <a:solidFill>
                  <a:srgbClr val="002060"/>
                </a:solidFill>
              </a:rPr>
              <a:t> to </a:t>
            </a:r>
            <a:r>
              <a:rPr lang="fr-FR" sz="2000" i="1" dirty="0" err="1">
                <a:solidFill>
                  <a:srgbClr val="002060"/>
                </a:solidFill>
              </a:rPr>
              <a:t>pessimistic</a:t>
            </a:r>
            <a:r>
              <a:rPr lang="fr-FR" sz="2000" i="1" dirty="0">
                <a:solidFill>
                  <a:srgbClr val="002060"/>
                </a:solidFill>
              </a:rPr>
              <a:t>)</a:t>
            </a:r>
          </a:p>
          <a:p>
            <a:pPr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sz="2400" b="1" dirty="0" err="1">
                <a:solidFill>
                  <a:prstClr val="black"/>
                </a:solidFill>
              </a:rPr>
              <a:t>Results</a:t>
            </a:r>
            <a:r>
              <a:rPr lang="fr-FR" sz="2400" b="1" dirty="0">
                <a:solidFill>
                  <a:prstClr val="black"/>
                </a:solidFill>
              </a:rPr>
              <a:t> on </a:t>
            </a:r>
            <a:r>
              <a:rPr lang="fr-FR" sz="2400" b="1" dirty="0" err="1">
                <a:solidFill>
                  <a:prstClr val="black"/>
                </a:solidFill>
              </a:rPr>
              <a:t>Senegal</a:t>
            </a:r>
            <a:r>
              <a:rPr lang="fr-FR" sz="2400" b="1" dirty="0">
                <a:solidFill>
                  <a:prstClr val="black"/>
                </a:solidFill>
              </a:rPr>
              <a:t> </a:t>
            </a:r>
            <a:r>
              <a:rPr lang="fr-FR" sz="2400" b="1" dirty="0" err="1">
                <a:solidFill>
                  <a:prstClr val="black"/>
                </a:solidFill>
              </a:rPr>
              <a:t>Study</a:t>
            </a:r>
            <a:r>
              <a:rPr lang="fr-FR" sz="2400" b="1" dirty="0">
                <a:solidFill>
                  <a:prstClr val="black"/>
                </a:solidFill>
              </a:rPr>
              <a:t> Case </a:t>
            </a:r>
          </a:p>
          <a:p>
            <a:pPr marL="914400" lvl="3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sz="2000" i="1" dirty="0">
                <a:solidFill>
                  <a:srgbClr val="002060"/>
                </a:solidFill>
              </a:rPr>
              <a:t>Covid-19 Impact on Support Ratio &amp; DD </a:t>
            </a:r>
          </a:p>
          <a:p>
            <a:pPr marL="914400" lvl="3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sz="2000" i="1" dirty="0">
                <a:solidFill>
                  <a:srgbClr val="002060"/>
                </a:solidFill>
              </a:rPr>
              <a:t>Covid-19 Impact on Social dimensions</a:t>
            </a:r>
            <a:endParaRPr lang="fr-FR" sz="2400" i="1" dirty="0">
              <a:solidFill>
                <a:srgbClr val="002060"/>
              </a:solidFill>
            </a:endParaRPr>
          </a:p>
          <a:p>
            <a:pPr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sz="2400" b="1" dirty="0" err="1">
                <a:solidFill>
                  <a:prstClr val="black"/>
                </a:solidFill>
              </a:rPr>
              <a:t>Next</a:t>
            </a:r>
            <a:r>
              <a:rPr lang="fr-FR" sz="2400" b="1" dirty="0">
                <a:solidFill>
                  <a:prstClr val="black"/>
                </a:solidFill>
              </a:rPr>
              <a:t> </a:t>
            </a:r>
            <a:r>
              <a:rPr lang="fr-FR" sz="2400" b="1" dirty="0" err="1">
                <a:solidFill>
                  <a:prstClr val="black"/>
                </a:solidFill>
              </a:rPr>
              <a:t>Steps</a:t>
            </a:r>
            <a:endParaRPr lang="fr-FR" sz="1050" i="1" dirty="0">
              <a:solidFill>
                <a:srgbClr val="00206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188035" y="111842"/>
            <a:ext cx="2479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err="1">
                <a:solidFill>
                  <a:prstClr val="white"/>
                </a:solidFill>
              </a:rPr>
              <a:t>Outline</a:t>
            </a:r>
            <a:endParaRPr lang="fr-FR" sz="4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347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532C0-5989-41D9-8561-C4EACEF27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448A4-537F-4572-A63E-70F07587E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F35A03-E0A8-4080-AB3C-22EA64E10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EBCC-7A66-BF44-8C8D-F404346F681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17637D-BB47-48B9-ABDF-5120BA502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957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B7D277-63AF-4EF0-9082-F430EB221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20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4E2FF914-A8C4-4F2A-B177-8D5F975EC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05" y="2326145"/>
            <a:ext cx="10780295" cy="2982349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algn="ctr"/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» </a:t>
            </a:r>
            <a:r>
              <a:rPr lang="fr-FR" dirty="0">
                <a:solidFill>
                  <a:srgbClr val="00CCFF"/>
                </a:solidFill>
              </a:rPr>
              <a:t>»</a:t>
            </a:r>
            <a:r>
              <a:rPr lang="fr-FR" dirty="0">
                <a:solidFill>
                  <a:schemeClr val="bg1"/>
                </a:solidFill>
              </a:rPr>
              <a:t> » Covid-19 SOCIOECONOMIC IMPACT </a:t>
            </a: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r>
              <a:rPr lang="fr-FR" sz="3600" dirty="0" err="1">
                <a:solidFill>
                  <a:srgbClr val="00CCFF"/>
                </a:solidFill>
                <a:latin typeface="Agency FB" panose="020B0503020202020204" pitchFamily="34" charset="0"/>
              </a:rPr>
              <a:t>nta</a:t>
            </a:r>
            <a:r>
              <a:rPr lang="fr-FR" sz="3600" dirty="0">
                <a:solidFill>
                  <a:srgbClr val="00CCFF"/>
                </a:solidFill>
                <a:latin typeface="Agency FB" panose="020B0503020202020204" pitchFamily="34" charset="0"/>
              </a:rPr>
              <a:t> </a:t>
            </a:r>
            <a:r>
              <a:rPr lang="fr-FR" sz="3600" dirty="0" err="1">
                <a:solidFill>
                  <a:srgbClr val="00CCFF"/>
                </a:solidFill>
                <a:latin typeface="Agency FB" panose="020B0503020202020204" pitchFamily="34" charset="0"/>
              </a:rPr>
              <a:t>framework</a:t>
            </a:r>
            <a:r>
              <a:rPr lang="fr-FR" sz="3600" dirty="0">
                <a:solidFill>
                  <a:srgbClr val="00CCFF"/>
                </a:solidFill>
                <a:latin typeface="Agency FB" panose="020B0503020202020204" pitchFamily="34" charset="0"/>
              </a:rPr>
              <a:t> </a:t>
            </a:r>
            <a:r>
              <a:rPr lang="fr-FR" sz="3600" dirty="0">
                <a:solidFill>
                  <a:schemeClr val="bg1"/>
                </a:solidFill>
                <a:latin typeface="Agency FB" panose="020B0503020202020204" pitchFamily="34" charset="0"/>
                <a:ea typeface="Cambria Math" panose="02040503050406030204" pitchFamily="18" charset="0"/>
              </a:rPr>
              <a:t>⦀ </a:t>
            </a:r>
            <a:r>
              <a:rPr lang="fr-FR" sz="3600" dirty="0">
                <a:solidFill>
                  <a:schemeClr val="bg1"/>
                </a:solidFill>
                <a:latin typeface="Agency FB" panose="020B050302020202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data sources </a:t>
            </a:r>
            <a:r>
              <a:rPr lang="fr-FR" sz="3600" dirty="0">
                <a:solidFill>
                  <a:schemeClr val="bg1"/>
                </a:solidFill>
                <a:latin typeface="Agency FB" panose="020B0503020202020204" pitchFamily="34" charset="0"/>
                <a:ea typeface="Cambria Math" panose="02040503050406030204" pitchFamily="18" charset="0"/>
              </a:rPr>
              <a:t>⦀</a:t>
            </a:r>
            <a:r>
              <a:rPr lang="fr-FR" sz="3600" dirty="0">
                <a:solidFill>
                  <a:schemeClr val="bg1"/>
                </a:solidFill>
                <a:latin typeface="Agency FB" panose="020B050302020202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lang="fr-FR" sz="3600" dirty="0">
                <a:solidFill>
                  <a:srgbClr val="00CCFF"/>
                </a:solidFill>
                <a:latin typeface="Agency FB" panose="020B0503020202020204" pitchFamily="34" charset="0"/>
              </a:rPr>
              <a:t>scenarii description</a:t>
            </a:r>
            <a:endParaRPr lang="fr-FR" dirty="0">
              <a:solidFill>
                <a:srgbClr val="00CCFF"/>
              </a:solidFill>
              <a:latin typeface="Agency FB" panose="020B050302020202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fld id="{89FDD5D3-9CF2-4958-834A-20B08AF0C281}" type="slidenum">
              <a:rPr lang="fr-FR" sz="2000">
                <a:solidFill>
                  <a:prstClr val="white"/>
                </a:solidFill>
              </a:rPr>
              <a:pPr/>
              <a:t>5</a:t>
            </a:fld>
            <a:endParaRPr lang="fr-FR" sz="2000">
              <a:solidFill>
                <a:prstClr val="white"/>
              </a:solidFill>
            </a:endParaRPr>
          </a:p>
        </p:txBody>
      </p:sp>
      <p:sp>
        <p:nvSpPr>
          <p:cNvPr id="4" name="Signe Moins 7">
            <a:extLst>
              <a:ext uri="{FF2B5EF4-FFF2-40B4-BE49-F238E27FC236}">
                <a16:creationId xmlns:a16="http://schemas.microsoft.com/office/drawing/2014/main" id="{86925882-8DD6-4099-B20D-E43A1BEB633B}"/>
              </a:ext>
            </a:extLst>
          </p:cNvPr>
          <p:cNvSpPr/>
          <p:nvPr/>
        </p:nvSpPr>
        <p:spPr>
          <a:xfrm>
            <a:off x="1215991" y="3521896"/>
            <a:ext cx="4783016" cy="436098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Signe Moins 8">
            <a:extLst>
              <a:ext uri="{FF2B5EF4-FFF2-40B4-BE49-F238E27FC236}">
                <a16:creationId xmlns:a16="http://schemas.microsoft.com/office/drawing/2014/main" id="{8260D763-934B-4632-9668-063E1E41A658}"/>
              </a:ext>
            </a:extLst>
          </p:cNvPr>
          <p:cNvSpPr/>
          <p:nvPr/>
        </p:nvSpPr>
        <p:spPr>
          <a:xfrm>
            <a:off x="3970790" y="3817320"/>
            <a:ext cx="4783016" cy="436098"/>
          </a:xfrm>
          <a:prstGeom prst="mathMinus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Signe Moins 9">
            <a:extLst>
              <a:ext uri="{FF2B5EF4-FFF2-40B4-BE49-F238E27FC236}">
                <a16:creationId xmlns:a16="http://schemas.microsoft.com/office/drawing/2014/main" id="{DB348BBD-9368-46C0-995B-A566FAD3F147}"/>
              </a:ext>
            </a:extLst>
          </p:cNvPr>
          <p:cNvSpPr/>
          <p:nvPr/>
        </p:nvSpPr>
        <p:spPr>
          <a:xfrm>
            <a:off x="6799384" y="4097921"/>
            <a:ext cx="4783016" cy="436098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65969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65D16-BD68-4F16-8C84-2A46A3BF0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BA5D8-4E40-4053-AAE2-056359F77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3F219E-16BD-4608-BECC-32EC557E2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EB34-565E-7749-A396-365313201C0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492583-EC99-418C-B4F6-58F52D76D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41424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84BDE-9D79-40EB-9DBC-EE9980FB6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E5400-3B3A-4AF7-917D-F3F68AAEB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8A0EFB-ABCE-48BA-8761-56795B3D8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EB34-565E-7749-A396-365313201C0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794B51-8FCA-4C0D-B6A5-9CBA576E9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8741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86E3D-B2BE-4B12-A39D-42F6BC4A2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32658-538A-4B29-8465-BD8A6F6F5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58F68B-DA42-448F-937A-67D0219B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EB34-565E-7749-A396-365313201C0E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1DBAC7-221E-4FA2-8D66-57D572466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1630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BD247-67F9-42AA-90B4-CFA07E12F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1F679-0616-499D-A540-C4A7B072C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E1828-2F69-4194-A012-A39C36BF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EB34-565E-7749-A396-365313201C0E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3C6FB9-5D25-45D0-8517-2E7EDB366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0663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41541</TotalTime>
  <Words>120</Words>
  <Application>Microsoft Office PowerPoint</Application>
  <PresentationFormat>Widescreen</PresentationFormat>
  <Paragraphs>31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Agency FB</vt:lpstr>
      <vt:lpstr>Arial</vt:lpstr>
      <vt:lpstr>Bahnschrift Light SemiCondensed</vt:lpstr>
      <vt:lpstr>Calibri</vt:lpstr>
      <vt:lpstr>Cambria Math</vt:lpstr>
      <vt:lpstr>Garamond</vt:lpstr>
      <vt:lpstr>Wingdings</vt:lpstr>
      <vt:lpstr>Thème Office</vt:lpstr>
      <vt:lpstr>2_Thème Office</vt:lpstr>
      <vt:lpstr>4_Thème Office</vt:lpstr>
      <vt:lpstr>5_Thème Office</vt:lpstr>
      <vt:lpstr>Office Theme</vt:lpstr>
      <vt:lpstr>1_Thème Office</vt:lpstr>
      <vt:lpstr>Covid-19 Socio-Economic Impact Case Study of Senegal   Pr Latif Dramani | CREG 2020</vt:lpstr>
      <vt:lpstr>PowerPoint Presentation</vt:lpstr>
      <vt:lpstr>PowerPoint Presentation</vt:lpstr>
      <vt:lpstr>PowerPoint Presentation</vt:lpstr>
      <vt:lpstr> » » » Covid-19 SOCIOECONOMIC IMPACT    nta framework ⦀ data sources ⦀ scenarii description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 »»»» Senegal case study RESULTS   Support ratio &amp; dd ⦀ Social Dimensions</vt:lpstr>
      <vt:lpstr>PowerPoint Presentation</vt:lpstr>
      <vt:lpstr>PowerPoint Presentation</vt:lpstr>
      <vt:lpstr>PowerPoint Presentation</vt:lpstr>
      <vt:lpstr>THANKS…MERCI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ibrahima fofana</dc:creator>
  <cp:lastModifiedBy>Bahram Bahram</cp:lastModifiedBy>
  <cp:revision>1305</cp:revision>
  <dcterms:created xsi:type="dcterms:W3CDTF">2015-09-12T04:43:37Z</dcterms:created>
  <dcterms:modified xsi:type="dcterms:W3CDTF">2020-08-01T09:54:08Z</dcterms:modified>
</cp:coreProperties>
</file>